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8"/>
  </p:notesMasterIdLst>
  <p:sldIdLst>
    <p:sldId id="359" r:id="rId2"/>
    <p:sldId id="355" r:id="rId3"/>
    <p:sldId id="358" r:id="rId4"/>
    <p:sldId id="357" r:id="rId5"/>
    <p:sldId id="369" r:id="rId6"/>
    <p:sldId id="321" r:id="rId7"/>
    <p:sldId id="360" r:id="rId8"/>
    <p:sldId id="353" r:id="rId9"/>
    <p:sldId id="361" r:id="rId10"/>
    <p:sldId id="362" r:id="rId11"/>
    <p:sldId id="363" r:id="rId12"/>
    <p:sldId id="364" r:id="rId13"/>
    <p:sldId id="344" r:id="rId14"/>
    <p:sldId id="367" r:id="rId15"/>
    <p:sldId id="366" r:id="rId16"/>
    <p:sldId id="3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715D8-BE5C-4FB9-8599-5309E275596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B2A23-8B28-4F2E-87F9-6A7739FF0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6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89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5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99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755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9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9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836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10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c2555d3ae_0_3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c2555d3ae_0_3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42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0755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4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0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>
            <a:spLocks noGrp="1"/>
          </p:cNvSpPr>
          <p:nvPr>
            <p:ph type="title" hasCustomPrompt="1"/>
          </p:nvPr>
        </p:nvSpPr>
        <p:spPr>
          <a:xfrm rot="-535">
            <a:off x="2482483" y="2300608"/>
            <a:ext cx="25712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16" name="Google Shape;416;p27"/>
          <p:cNvSpPr txBox="1">
            <a:spLocks noGrp="1"/>
          </p:cNvSpPr>
          <p:nvPr>
            <p:ph type="subTitle" idx="1"/>
          </p:nvPr>
        </p:nvSpPr>
        <p:spPr>
          <a:xfrm>
            <a:off x="2187800" y="4568800"/>
            <a:ext cx="32064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title" idx="2" hasCustomPrompt="1"/>
          </p:nvPr>
        </p:nvSpPr>
        <p:spPr>
          <a:xfrm>
            <a:off x="7136421" y="2310071"/>
            <a:ext cx="25724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18" name="Google Shape;418;p27"/>
          <p:cNvSpPr txBox="1">
            <a:spLocks noGrp="1"/>
          </p:cNvSpPr>
          <p:nvPr>
            <p:ph type="subTitle" idx="3"/>
          </p:nvPr>
        </p:nvSpPr>
        <p:spPr>
          <a:xfrm>
            <a:off x="6819417" y="4568400"/>
            <a:ext cx="3206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86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777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6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0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0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286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5448368-5920-4FBD-9215-6B37BA2B178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B9C00F2-1DD7-4E22-9A03-872F9B1B6D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840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9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9175"/>
          </a:xfrm>
        </p:spPr>
        <p:txBody>
          <a:bodyPr>
            <a:noAutofit/>
          </a:bodyPr>
          <a:lstStyle/>
          <a:p>
            <a:r>
              <a:rPr lang="tr-TR" sz="7200" b="1" dirty="0"/>
              <a:t>Meme Kanseri Tespiti</a:t>
            </a:r>
            <a:endParaRPr lang="tr-TR" sz="7200" b="1" dirty="0">
              <a:solidFill>
                <a:srgbClr val="F8EF5B"/>
              </a:solidFill>
            </a:endParaRPr>
          </a:p>
        </p:txBody>
      </p:sp>
      <p:sp>
        <p:nvSpPr>
          <p:cNvPr id="3" name="Başlık 1">
            <a:extLst>
              <a:ext uri="{FF2B5EF4-FFF2-40B4-BE49-F238E27FC236}">
                <a16:creationId xmlns:a16="http://schemas.microsoft.com/office/drawing/2014/main" id="{EB2CDF88-17C7-41E5-886B-B168CD9C07F6}"/>
              </a:ext>
            </a:extLst>
          </p:cNvPr>
          <p:cNvSpPr txBox="1">
            <a:spLocks/>
          </p:cNvSpPr>
          <p:nvPr/>
        </p:nvSpPr>
        <p:spPr>
          <a:xfrm>
            <a:off x="1371600" y="1771650"/>
            <a:ext cx="9601200" cy="73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600" b="1" dirty="0"/>
              <a:t>D</a:t>
            </a:r>
            <a:r>
              <a:rPr lang="en-US" sz="3600" b="1" dirty="0" err="1"/>
              <a:t>ata</a:t>
            </a:r>
            <a:r>
              <a:rPr lang="en-US" sz="3600" b="1" dirty="0"/>
              <a:t> </a:t>
            </a:r>
            <a:r>
              <a:rPr lang="tr-TR" sz="3600" b="1" dirty="0"/>
              <a:t>P</a:t>
            </a:r>
            <a:r>
              <a:rPr lang="en-US" sz="3600" b="1" dirty="0"/>
              <a:t>reprocessing</a:t>
            </a:r>
            <a:r>
              <a:rPr lang="tr-TR" sz="3600" b="1" dirty="0"/>
              <a:t> (V</a:t>
            </a:r>
            <a:r>
              <a:rPr lang="en-US" sz="3600" b="1" dirty="0" err="1"/>
              <a:t>eri</a:t>
            </a:r>
            <a:r>
              <a:rPr lang="en-US" sz="3600" b="1" dirty="0"/>
              <a:t> </a:t>
            </a:r>
            <a:r>
              <a:rPr lang="en-US" sz="3600" b="1" dirty="0" err="1"/>
              <a:t>ön</a:t>
            </a:r>
            <a:r>
              <a:rPr lang="en-US" sz="3600" b="1" dirty="0"/>
              <a:t> </a:t>
            </a:r>
            <a:r>
              <a:rPr lang="en-US" sz="3600" b="1" dirty="0" err="1"/>
              <a:t>işleme</a:t>
            </a:r>
            <a:r>
              <a:rPr lang="tr-TR" sz="3600" b="1" dirty="0"/>
              <a:t>)</a:t>
            </a:r>
            <a:endParaRPr lang="tr-TR" sz="3600" b="1" dirty="0">
              <a:solidFill>
                <a:srgbClr val="F8EF5B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5181042-F239-4307-A001-077C3BA8BB9B}"/>
              </a:ext>
            </a:extLst>
          </p:cNvPr>
          <p:cNvSpPr txBox="1"/>
          <p:nvPr/>
        </p:nvSpPr>
        <p:spPr>
          <a:xfrm>
            <a:off x="1371600" y="5095174"/>
            <a:ext cx="10042537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210601020 - İbrahim Serhat Aktaş</a:t>
            </a:r>
          </a:p>
          <a:p>
            <a:r>
              <a:rPr lang="tr-TR" sz="2133" dirty="0">
                <a:latin typeface="Cabin" panose="020B0604020202020204" charset="-94"/>
              </a:rPr>
              <a:t>210601009 - Kutay Can Batur</a:t>
            </a:r>
            <a:br>
              <a:rPr lang="tr-TR" sz="2133" dirty="0">
                <a:latin typeface="Cabin" panose="020B0604020202020204" charset="-94"/>
              </a:rPr>
            </a:br>
            <a:r>
              <a:rPr lang="tr-TR" sz="2133" dirty="0">
                <a:latin typeface="Cabin" panose="020B0604020202020204" charset="-94"/>
              </a:rPr>
              <a:t>210601027 - Mert Tosun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6B36E2-0B79-4004-8846-14F6606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571750"/>
            <a:ext cx="2276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DBBC0A-CCE8-4F05-A1E6-06C67828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71750"/>
            <a:ext cx="2276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93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4850"/>
          </a:xfrm>
        </p:spPr>
        <p:txBody>
          <a:bodyPr>
            <a:normAutofit/>
          </a:bodyPr>
          <a:lstStyle/>
          <a:p>
            <a:r>
              <a:rPr lang="tr-TR" b="1" dirty="0"/>
              <a:t>Yol Haritamız</a:t>
            </a:r>
            <a:endParaRPr lang="tr-TR" b="1" dirty="0">
              <a:solidFill>
                <a:srgbClr val="F8EF5B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E1C0768-EDAF-4802-8BA3-E5C00C234A4E}"/>
              </a:ext>
            </a:extLst>
          </p:cNvPr>
          <p:cNvSpPr/>
          <p:nvPr/>
        </p:nvSpPr>
        <p:spPr>
          <a:xfrm>
            <a:off x="1371600" y="1962150"/>
            <a:ext cx="1914525" cy="3629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7C8316C-777C-4CB5-BAB4-EFBDD6CBEABA}"/>
              </a:ext>
            </a:extLst>
          </p:cNvPr>
          <p:cNvSpPr/>
          <p:nvPr/>
        </p:nvSpPr>
        <p:spPr>
          <a:xfrm>
            <a:off x="6624637" y="1962150"/>
            <a:ext cx="1914525" cy="250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3820062B-A4A9-4B32-8B91-C349E634EBF8}"/>
              </a:ext>
            </a:extLst>
          </p:cNvPr>
          <p:cNvSpPr/>
          <p:nvPr/>
        </p:nvSpPr>
        <p:spPr>
          <a:xfrm>
            <a:off x="15954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9D0239A5-7744-4FB5-88A8-E56A41FFE785}"/>
              </a:ext>
            </a:extLst>
          </p:cNvPr>
          <p:cNvSpPr/>
          <p:nvPr/>
        </p:nvSpPr>
        <p:spPr>
          <a:xfrm>
            <a:off x="15954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BC47C868-8164-40DE-BD19-69AD5DBE20B5}"/>
              </a:ext>
            </a:extLst>
          </p:cNvPr>
          <p:cNvSpPr/>
          <p:nvPr/>
        </p:nvSpPr>
        <p:spPr>
          <a:xfrm>
            <a:off x="1595437" y="4467222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B3E015C-3519-4962-A8F7-A18BE7968607}"/>
              </a:ext>
            </a:extLst>
          </p:cNvPr>
          <p:cNvSpPr/>
          <p:nvPr/>
        </p:nvSpPr>
        <p:spPr>
          <a:xfrm>
            <a:off x="1595437" y="2452656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Maskeleme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7246B21-2E63-461B-9E3D-1C09EE732650}"/>
              </a:ext>
            </a:extLst>
          </p:cNvPr>
          <p:cNvSpPr/>
          <p:nvPr/>
        </p:nvSpPr>
        <p:spPr>
          <a:xfrm>
            <a:off x="1595437" y="357660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ontür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3946A99-B6D0-4262-9822-3EB9503B6339}"/>
              </a:ext>
            </a:extLst>
          </p:cNvPr>
          <p:cNvSpPr/>
          <p:nvPr/>
        </p:nvSpPr>
        <p:spPr>
          <a:xfrm>
            <a:off x="1595437" y="470055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Bitwise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6DD7FDE5-CCEE-4BBA-A7DC-3227AA88D720}"/>
              </a:ext>
            </a:extLst>
          </p:cNvPr>
          <p:cNvSpPr/>
          <p:nvPr/>
        </p:nvSpPr>
        <p:spPr>
          <a:xfrm>
            <a:off x="68532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59110306-4B27-4556-B227-3FA04E68B322}"/>
              </a:ext>
            </a:extLst>
          </p:cNvPr>
          <p:cNvSpPr/>
          <p:nvPr/>
        </p:nvSpPr>
        <p:spPr>
          <a:xfrm>
            <a:off x="68532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AA9702C-98FC-43FC-8486-37D669938D65}"/>
              </a:ext>
            </a:extLst>
          </p:cNvPr>
          <p:cNvSpPr/>
          <p:nvPr/>
        </p:nvSpPr>
        <p:spPr>
          <a:xfrm>
            <a:off x="6848474" y="2298768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Ağırlık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8927DA5-18BC-45B1-AC7C-4C637F0CE069}"/>
              </a:ext>
            </a:extLst>
          </p:cNvPr>
          <p:cNvSpPr/>
          <p:nvPr/>
        </p:nvSpPr>
        <p:spPr>
          <a:xfrm>
            <a:off x="6848474" y="3417959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Fotoğraf</a:t>
            </a:r>
            <a:b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C369348E-B964-4122-BB7A-94A16F3BDE8F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 flipH="1" flipV="1">
            <a:off x="3140868" y="1150144"/>
            <a:ext cx="3629025" cy="5253037"/>
          </a:xfrm>
          <a:prstGeom prst="bentConnector5">
            <a:avLst>
              <a:gd name="adj1" fmla="val -6299"/>
              <a:gd name="adj2" fmla="val 35494"/>
              <a:gd name="adj3" fmla="val 1062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946B343C-6BCE-4F93-95D9-9C3BA527305D}"/>
              </a:ext>
            </a:extLst>
          </p:cNvPr>
          <p:cNvSpPr/>
          <p:nvPr/>
        </p:nvSpPr>
        <p:spPr>
          <a:xfrm>
            <a:off x="4419599" y="2019268"/>
            <a:ext cx="1466850" cy="866775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7A2E3739-FC0F-4BBC-A83D-A3118CE37BBB}"/>
              </a:ext>
            </a:extLst>
          </p:cNvPr>
          <p:cNvSpPr/>
          <p:nvPr/>
        </p:nvSpPr>
        <p:spPr>
          <a:xfrm>
            <a:off x="4419599" y="2051088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Tespiti</a:t>
            </a:r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333423B9-717D-48C4-81D2-D1B5FE837448}"/>
              </a:ext>
            </a:extLst>
          </p:cNvPr>
          <p:cNvSpPr/>
          <p:nvPr/>
        </p:nvSpPr>
        <p:spPr>
          <a:xfrm>
            <a:off x="8653462" y="4476776"/>
            <a:ext cx="1466850" cy="111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97E005FB-3864-4018-9D77-95843A343FF9}"/>
              </a:ext>
            </a:extLst>
          </p:cNvPr>
          <p:cNvSpPr/>
          <p:nvPr/>
        </p:nvSpPr>
        <p:spPr>
          <a:xfrm>
            <a:off x="8653462" y="4508596"/>
            <a:ext cx="146685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Aynı Yönlü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Göğüs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Eğitimi</a:t>
            </a:r>
          </a:p>
        </p:txBody>
      </p:sp>
      <p:cxnSp>
        <p:nvCxnSpPr>
          <p:cNvPr id="25" name="Bağlayıcı: Dirsek 24">
            <a:extLst>
              <a:ext uri="{FF2B5EF4-FFF2-40B4-BE49-F238E27FC236}">
                <a16:creationId xmlns:a16="http://schemas.microsoft.com/office/drawing/2014/main" id="{162E4252-C268-4257-ADD5-69ED8BB29619}"/>
              </a:ext>
            </a:extLst>
          </p:cNvPr>
          <p:cNvCxnSpPr>
            <a:endCxn id="23" idx="1"/>
          </p:cNvCxnSpPr>
          <p:nvPr/>
        </p:nvCxnSpPr>
        <p:spPr>
          <a:xfrm>
            <a:off x="7581899" y="4476776"/>
            <a:ext cx="1071563" cy="557200"/>
          </a:xfrm>
          <a:prstGeom prst="bentConnector3">
            <a:avLst>
              <a:gd name="adj1" fmla="val 11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2CF48993-EDE6-4CE7-BBC2-5AE07C31BDDB}"/>
              </a:ext>
            </a:extLst>
          </p:cNvPr>
          <p:cNvCxnSpPr>
            <a:cxnSpLocks/>
          </p:cNvCxnSpPr>
          <p:nvPr/>
        </p:nvCxnSpPr>
        <p:spPr>
          <a:xfrm>
            <a:off x="4194810" y="2457387"/>
            <a:ext cx="22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Resim 23">
            <a:extLst>
              <a:ext uri="{FF2B5EF4-FFF2-40B4-BE49-F238E27FC236}">
                <a16:creationId xmlns:a16="http://schemas.microsoft.com/office/drawing/2014/main" id="{22704789-C4B4-4F6B-89F9-3C360858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10" y="3046045"/>
            <a:ext cx="945942" cy="94594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4006EED-B3AB-4EF3-ABCE-16C9919AA743}"/>
              </a:ext>
            </a:extLst>
          </p:cNvPr>
          <p:cNvSpPr/>
          <p:nvPr/>
        </p:nvSpPr>
        <p:spPr>
          <a:xfrm>
            <a:off x="4598700" y="3289562"/>
            <a:ext cx="488286" cy="49058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FAFC86FC-04CA-431E-863D-11B53C6EABCE}"/>
              </a:ext>
            </a:extLst>
          </p:cNvPr>
          <p:cNvSpPr/>
          <p:nvPr/>
        </p:nvSpPr>
        <p:spPr>
          <a:xfrm rot="1797638">
            <a:off x="4578789" y="3011481"/>
            <a:ext cx="167675" cy="4308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8071496B-CD38-4A3F-8833-802BBA22F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3417959"/>
            <a:ext cx="935598" cy="935598"/>
          </a:xfrm>
          <a:prstGeom prst="rect">
            <a:avLst/>
          </a:prstGeom>
        </p:spPr>
      </p:pic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FC06D008-0DEE-486B-B955-35005D5998C2}"/>
              </a:ext>
            </a:extLst>
          </p:cNvPr>
          <p:cNvCxnSpPr>
            <a:cxnSpLocks/>
          </p:cNvCxnSpPr>
          <p:nvPr/>
        </p:nvCxnSpPr>
        <p:spPr>
          <a:xfrm flipH="1">
            <a:off x="9066765" y="3802497"/>
            <a:ext cx="328066" cy="179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Resim 30">
            <a:extLst>
              <a:ext uri="{FF2B5EF4-FFF2-40B4-BE49-F238E27FC236}">
                <a16:creationId xmlns:a16="http://schemas.microsoft.com/office/drawing/2014/main" id="{4C95B8E4-6F35-4EA5-8EBA-3E994381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389" y="5699229"/>
            <a:ext cx="945942" cy="9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5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etin kutusu 28">
            <a:extLst>
              <a:ext uri="{FF2B5EF4-FFF2-40B4-BE49-F238E27FC236}">
                <a16:creationId xmlns:a16="http://schemas.microsoft.com/office/drawing/2014/main" id="{C13C0A53-511C-4735-BFB7-3D426CB0429C}"/>
              </a:ext>
            </a:extLst>
          </p:cNvPr>
          <p:cNvSpPr txBox="1"/>
          <p:nvPr/>
        </p:nvSpPr>
        <p:spPr>
          <a:xfrm>
            <a:off x="1107741" y="960134"/>
            <a:ext cx="100425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Resim üzerinde yuvarlak bir alan tespit edilmeye çalışılıyor.</a:t>
            </a:r>
          </a:p>
        </p:txBody>
      </p:sp>
      <p:sp>
        <p:nvSpPr>
          <p:cNvPr id="38" name="Başlık 1">
            <a:extLst>
              <a:ext uri="{FF2B5EF4-FFF2-40B4-BE49-F238E27FC236}">
                <a16:creationId xmlns:a16="http://schemas.microsoft.com/office/drawing/2014/main" id="{DC3B8FBC-424A-43B3-BEE9-5618FA9E26A1}"/>
              </a:ext>
            </a:extLst>
          </p:cNvPr>
          <p:cNvSpPr txBox="1">
            <a:spLocks/>
          </p:cNvSpPr>
          <p:nvPr/>
        </p:nvSpPr>
        <p:spPr>
          <a:xfrm>
            <a:off x="1119316" y="368800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Alan Tespiti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C536F03-7DB4-4799-B8B3-D4261B14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16" y="2119132"/>
            <a:ext cx="3962400" cy="39624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A06D232-A416-4191-9F6F-A18ECDAC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268" y="2119132"/>
            <a:ext cx="3962400" cy="39624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28A846D-2253-4831-AD6F-9DDDD0C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220" y="1380698"/>
            <a:ext cx="2258584" cy="22585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626EC22-E4F9-415B-9C63-45C2072F6A01}"/>
              </a:ext>
            </a:extLst>
          </p:cNvPr>
          <p:cNvSpPr/>
          <p:nvPr/>
        </p:nvSpPr>
        <p:spPr>
          <a:xfrm>
            <a:off x="9597391" y="2011680"/>
            <a:ext cx="1165860" cy="117135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D36155F-67C1-4BF4-BD4E-D1DE7A977CCF}"/>
              </a:ext>
            </a:extLst>
          </p:cNvPr>
          <p:cNvSpPr/>
          <p:nvPr/>
        </p:nvSpPr>
        <p:spPr>
          <a:xfrm rot="1797638">
            <a:off x="9728853" y="1097691"/>
            <a:ext cx="400350" cy="10287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8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4850"/>
          </a:xfrm>
        </p:spPr>
        <p:txBody>
          <a:bodyPr>
            <a:normAutofit/>
          </a:bodyPr>
          <a:lstStyle/>
          <a:p>
            <a:r>
              <a:rPr lang="tr-TR" b="1" dirty="0"/>
              <a:t>Yol Haritamız</a:t>
            </a:r>
            <a:endParaRPr lang="tr-TR" b="1" dirty="0">
              <a:solidFill>
                <a:srgbClr val="F8EF5B"/>
              </a:solidFill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7C8316C-777C-4CB5-BAB4-EFBDD6CBEABA}"/>
              </a:ext>
            </a:extLst>
          </p:cNvPr>
          <p:cNvSpPr/>
          <p:nvPr/>
        </p:nvSpPr>
        <p:spPr>
          <a:xfrm>
            <a:off x="6624637" y="1962150"/>
            <a:ext cx="1914525" cy="250507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6DD7FDE5-CCEE-4BBA-A7DC-3227AA88D720}"/>
              </a:ext>
            </a:extLst>
          </p:cNvPr>
          <p:cNvSpPr/>
          <p:nvPr/>
        </p:nvSpPr>
        <p:spPr>
          <a:xfrm>
            <a:off x="68532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59110306-4B27-4556-B227-3FA04E68B322}"/>
              </a:ext>
            </a:extLst>
          </p:cNvPr>
          <p:cNvSpPr/>
          <p:nvPr/>
        </p:nvSpPr>
        <p:spPr>
          <a:xfrm>
            <a:off x="68532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AA9702C-98FC-43FC-8486-37D669938D65}"/>
              </a:ext>
            </a:extLst>
          </p:cNvPr>
          <p:cNvSpPr/>
          <p:nvPr/>
        </p:nvSpPr>
        <p:spPr>
          <a:xfrm>
            <a:off x="6848474" y="2298768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Ağırlık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8927DA5-18BC-45B1-AC7C-4C637F0CE069}"/>
              </a:ext>
            </a:extLst>
          </p:cNvPr>
          <p:cNvSpPr/>
          <p:nvPr/>
        </p:nvSpPr>
        <p:spPr>
          <a:xfrm>
            <a:off x="6848474" y="3417959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Fotoğraf</a:t>
            </a:r>
            <a:b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333423B9-717D-48C4-81D2-D1B5FE837448}"/>
              </a:ext>
            </a:extLst>
          </p:cNvPr>
          <p:cNvSpPr/>
          <p:nvPr/>
        </p:nvSpPr>
        <p:spPr>
          <a:xfrm>
            <a:off x="8653462" y="4476776"/>
            <a:ext cx="1466850" cy="111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97E005FB-3864-4018-9D77-95843A343FF9}"/>
              </a:ext>
            </a:extLst>
          </p:cNvPr>
          <p:cNvSpPr/>
          <p:nvPr/>
        </p:nvSpPr>
        <p:spPr>
          <a:xfrm>
            <a:off x="8653462" y="4508596"/>
            <a:ext cx="146685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Aynı Yönlü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Göğüs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Eğitimi</a:t>
            </a:r>
          </a:p>
        </p:txBody>
      </p:sp>
      <p:cxnSp>
        <p:nvCxnSpPr>
          <p:cNvPr id="25" name="Bağlayıcı: Dirsek 24">
            <a:extLst>
              <a:ext uri="{FF2B5EF4-FFF2-40B4-BE49-F238E27FC236}">
                <a16:creationId xmlns:a16="http://schemas.microsoft.com/office/drawing/2014/main" id="{162E4252-C268-4257-ADD5-69ED8BB29619}"/>
              </a:ext>
            </a:extLst>
          </p:cNvPr>
          <p:cNvCxnSpPr>
            <a:endCxn id="23" idx="1"/>
          </p:cNvCxnSpPr>
          <p:nvPr/>
        </p:nvCxnSpPr>
        <p:spPr>
          <a:xfrm>
            <a:off x="7581899" y="4476776"/>
            <a:ext cx="1071563" cy="557200"/>
          </a:xfrm>
          <a:prstGeom prst="bentConnector3">
            <a:avLst>
              <a:gd name="adj1" fmla="val 11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Resim 15">
            <a:extLst>
              <a:ext uri="{FF2B5EF4-FFF2-40B4-BE49-F238E27FC236}">
                <a16:creationId xmlns:a16="http://schemas.microsoft.com/office/drawing/2014/main" id="{6159CE32-4FAD-4E23-B613-5D0C44EB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56" y="2534920"/>
            <a:ext cx="2133600" cy="21336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15E49925-DCCC-4CFC-8CE7-865B7E604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4" y="3914772"/>
            <a:ext cx="2133600" cy="2133600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8C984577-24AA-45CB-A3E9-542E74C05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585911"/>
            <a:ext cx="2133600" cy="2133600"/>
          </a:xfrm>
          <a:prstGeom prst="rect">
            <a:avLst/>
          </a:prstGeom>
        </p:spPr>
      </p:pic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FE0B283-B195-41B6-9E36-1437AFC94ED9}"/>
              </a:ext>
            </a:extLst>
          </p:cNvPr>
          <p:cNvCxnSpPr>
            <a:cxnSpLocks/>
          </p:cNvCxnSpPr>
          <p:nvPr/>
        </p:nvCxnSpPr>
        <p:spPr>
          <a:xfrm flipH="1">
            <a:off x="2395062" y="2298768"/>
            <a:ext cx="904240" cy="53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064E3A39-D6FC-4C68-9B00-9CA3E4565CA2}"/>
              </a:ext>
            </a:extLst>
          </p:cNvPr>
          <p:cNvCxnSpPr>
            <a:cxnSpLocks/>
          </p:cNvCxnSpPr>
          <p:nvPr/>
        </p:nvCxnSpPr>
        <p:spPr>
          <a:xfrm flipH="1">
            <a:off x="2071688" y="4635291"/>
            <a:ext cx="1058226" cy="398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47E8E6E0-63AA-465A-8BFC-0E2ECA56C0E1}"/>
              </a:ext>
            </a:extLst>
          </p:cNvPr>
          <p:cNvCxnSpPr>
            <a:cxnSpLocks/>
          </p:cNvCxnSpPr>
          <p:nvPr/>
        </p:nvCxnSpPr>
        <p:spPr>
          <a:xfrm flipH="1">
            <a:off x="4608791" y="3304540"/>
            <a:ext cx="1059735" cy="248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77964C6-9873-EA6A-308E-419D63D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457" y="995451"/>
            <a:ext cx="995680" cy="8877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ABEC4AA-1285-D9F5-DAEB-0AB0BA6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51" y="995451"/>
            <a:ext cx="995680" cy="85649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C3BB36B-5981-498F-8E50-D7D76B140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14" y="5862549"/>
            <a:ext cx="2696233" cy="75258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A02CEC7-EAAE-B2E1-9289-73F2608FD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478" y="5862549"/>
            <a:ext cx="3409321" cy="681864"/>
          </a:xfrm>
          <a:prstGeom prst="rect">
            <a:avLst/>
          </a:prstGeom>
        </p:spPr>
      </p:pic>
      <p:sp>
        <p:nvSpPr>
          <p:cNvPr id="12" name="Başlık 2">
            <a:extLst>
              <a:ext uri="{FF2B5EF4-FFF2-40B4-BE49-F238E27FC236}">
                <a16:creationId xmlns:a16="http://schemas.microsoft.com/office/drawing/2014/main" id="{55774FF3-7819-6A2D-F99F-C8E7A2356302}"/>
              </a:ext>
            </a:extLst>
          </p:cNvPr>
          <p:cNvSpPr txBox="1">
            <a:spLocks/>
          </p:cNvSpPr>
          <p:nvPr/>
        </p:nvSpPr>
        <p:spPr>
          <a:xfrm>
            <a:off x="2212259" y="243051"/>
            <a:ext cx="4176475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4000" dirty="0" err="1"/>
              <a:t>Gaussian</a:t>
            </a:r>
            <a:r>
              <a:rPr lang="tr-TR" sz="4000" dirty="0"/>
              <a:t> B.</a:t>
            </a:r>
          </a:p>
        </p:txBody>
      </p:sp>
      <p:sp>
        <p:nvSpPr>
          <p:cNvPr id="13" name="Başlık 2">
            <a:extLst>
              <a:ext uri="{FF2B5EF4-FFF2-40B4-BE49-F238E27FC236}">
                <a16:creationId xmlns:a16="http://schemas.microsoft.com/office/drawing/2014/main" id="{A7C980AC-7B8F-A8B2-F047-2BDED9BA94AA}"/>
              </a:ext>
            </a:extLst>
          </p:cNvPr>
          <p:cNvSpPr txBox="1">
            <a:spLocks/>
          </p:cNvSpPr>
          <p:nvPr/>
        </p:nvSpPr>
        <p:spPr>
          <a:xfrm>
            <a:off x="789757" y="243051"/>
            <a:ext cx="16695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4000" dirty="0" err="1"/>
              <a:t>Blur</a:t>
            </a:r>
            <a:endParaRPr lang="tr-TR" sz="40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76D7EECA-AA06-4849-B6F3-27F5FAC82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730" y="5862549"/>
            <a:ext cx="4290961" cy="544376"/>
          </a:xfrm>
          <a:prstGeom prst="rect">
            <a:avLst/>
          </a:prstGeom>
        </p:spPr>
      </p:pic>
      <p:sp>
        <p:nvSpPr>
          <p:cNvPr id="15" name="Başlık 2">
            <a:extLst>
              <a:ext uri="{FF2B5EF4-FFF2-40B4-BE49-F238E27FC236}">
                <a16:creationId xmlns:a16="http://schemas.microsoft.com/office/drawing/2014/main" id="{26E4F881-4F59-4192-A47B-4F5E26F17DBF}"/>
              </a:ext>
            </a:extLst>
          </p:cNvPr>
          <p:cNvSpPr txBox="1">
            <a:spLocks/>
          </p:cNvSpPr>
          <p:nvPr/>
        </p:nvSpPr>
        <p:spPr>
          <a:xfrm>
            <a:off x="5384608" y="243051"/>
            <a:ext cx="3748377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4267" dirty="0" err="1"/>
              <a:t>Median</a:t>
            </a:r>
            <a:r>
              <a:rPr lang="tr-TR" sz="4267" dirty="0"/>
              <a:t> B.</a:t>
            </a:r>
          </a:p>
        </p:txBody>
      </p:sp>
      <p:sp>
        <p:nvSpPr>
          <p:cNvPr id="16" name="Başlık 2">
            <a:extLst>
              <a:ext uri="{FF2B5EF4-FFF2-40B4-BE49-F238E27FC236}">
                <a16:creationId xmlns:a16="http://schemas.microsoft.com/office/drawing/2014/main" id="{62AEAB13-6A53-4AE8-A505-D800E124D1A1}"/>
              </a:ext>
            </a:extLst>
          </p:cNvPr>
          <p:cNvSpPr txBox="1">
            <a:spLocks/>
          </p:cNvSpPr>
          <p:nvPr/>
        </p:nvSpPr>
        <p:spPr>
          <a:xfrm>
            <a:off x="8168111" y="243051"/>
            <a:ext cx="4176475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4267" dirty="0" err="1"/>
              <a:t>Bilateral</a:t>
            </a:r>
            <a:r>
              <a:rPr lang="tr-TR" sz="4267" dirty="0"/>
              <a:t> B.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D479ABD2-C1D3-4B6B-8065-D41AAD64A2B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19314" y="1998240"/>
            <a:ext cx="8068929" cy="371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77964C6-9873-EA6A-308E-419D63D5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25" y="922306"/>
            <a:ext cx="995680" cy="8877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A02CEC7-EAAE-B2E1-9289-73F2608F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438" y="922306"/>
            <a:ext cx="3409321" cy="681864"/>
          </a:xfrm>
          <a:prstGeom prst="rect">
            <a:avLst/>
          </a:prstGeom>
        </p:spPr>
      </p:pic>
      <p:sp>
        <p:nvSpPr>
          <p:cNvPr id="12" name="Başlık 2">
            <a:extLst>
              <a:ext uri="{FF2B5EF4-FFF2-40B4-BE49-F238E27FC236}">
                <a16:creationId xmlns:a16="http://schemas.microsoft.com/office/drawing/2014/main" id="{55774FF3-7819-6A2D-F99F-C8E7A2356302}"/>
              </a:ext>
            </a:extLst>
          </p:cNvPr>
          <p:cNvSpPr txBox="1">
            <a:spLocks/>
          </p:cNvSpPr>
          <p:nvPr/>
        </p:nvSpPr>
        <p:spPr>
          <a:xfrm>
            <a:off x="919314" y="169906"/>
            <a:ext cx="4176475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4000" dirty="0" err="1"/>
              <a:t>Gaussian</a:t>
            </a:r>
            <a:r>
              <a:rPr lang="tr-TR" sz="4000" dirty="0"/>
              <a:t> B.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56E14AB2-34CB-45BF-96D9-E40DF6D5FA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9824" y="1954530"/>
            <a:ext cx="7686015" cy="4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etin kutusu 28">
            <a:extLst>
              <a:ext uri="{FF2B5EF4-FFF2-40B4-BE49-F238E27FC236}">
                <a16:creationId xmlns:a16="http://schemas.microsoft.com/office/drawing/2014/main" id="{C13C0A53-511C-4735-BFB7-3D426CB0429C}"/>
              </a:ext>
            </a:extLst>
          </p:cNvPr>
          <p:cNvSpPr txBox="1"/>
          <p:nvPr/>
        </p:nvSpPr>
        <p:spPr>
          <a:xfrm>
            <a:off x="1107741" y="960134"/>
            <a:ext cx="100425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Resim üzerinde yuvarlak bir alan tespit edilmeye çalışılıyor.</a:t>
            </a:r>
          </a:p>
        </p:txBody>
      </p:sp>
      <p:sp>
        <p:nvSpPr>
          <p:cNvPr id="38" name="Başlık 1">
            <a:extLst>
              <a:ext uri="{FF2B5EF4-FFF2-40B4-BE49-F238E27FC236}">
                <a16:creationId xmlns:a16="http://schemas.microsoft.com/office/drawing/2014/main" id="{DC3B8FBC-424A-43B3-BEE9-5618FA9E26A1}"/>
              </a:ext>
            </a:extLst>
          </p:cNvPr>
          <p:cNvSpPr txBox="1">
            <a:spLocks/>
          </p:cNvSpPr>
          <p:nvPr/>
        </p:nvSpPr>
        <p:spPr>
          <a:xfrm>
            <a:off x="1119316" y="368800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Alan Tespiti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C536F03-7DB4-4799-B8B3-D4261B14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16" y="2119132"/>
            <a:ext cx="3962400" cy="396240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34C3705-5152-466F-8BDB-0DE423E6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887" y="2119132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aşlık 1">
            <a:extLst>
              <a:ext uri="{FF2B5EF4-FFF2-40B4-BE49-F238E27FC236}">
                <a16:creationId xmlns:a16="http://schemas.microsoft.com/office/drawing/2014/main" id="{DC3B8FBC-424A-43B3-BEE9-5618FA9E26A1}"/>
              </a:ext>
            </a:extLst>
          </p:cNvPr>
          <p:cNvSpPr txBox="1">
            <a:spLocks/>
          </p:cNvSpPr>
          <p:nvPr/>
        </p:nvSpPr>
        <p:spPr>
          <a:xfrm>
            <a:off x="1119316" y="368800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Ressimleri</a:t>
            </a:r>
            <a:r>
              <a:rPr lang="tr-TR" b="1" dirty="0"/>
              <a:t> Döndürme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029A348-753A-4F0F-80C3-75D506F3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16" y="1035550"/>
            <a:ext cx="9298226" cy="55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1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1" y="498218"/>
            <a:ext cx="9601200" cy="66675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Transfer Learning</a:t>
            </a:r>
            <a:endParaRPr lang="tr-TR" b="1" dirty="0">
              <a:solidFill>
                <a:srgbClr val="F8EF5B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3919824-BFEF-441B-9C15-2585306766B6}"/>
              </a:ext>
            </a:extLst>
          </p:cNvPr>
          <p:cNvSpPr txBox="1"/>
          <p:nvPr/>
        </p:nvSpPr>
        <p:spPr>
          <a:xfrm>
            <a:off x="1150931" y="1164968"/>
            <a:ext cx="1004253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 err="1">
                <a:latin typeface="Cabin" panose="020B0604020202020204" charset="-94"/>
              </a:rPr>
              <a:t>Dedetr</a:t>
            </a:r>
            <a:r>
              <a:rPr lang="tr-TR" sz="2133" dirty="0">
                <a:latin typeface="Cabin" panose="020B0604020202020204" charset="-94"/>
              </a:rPr>
              <a:t> ile transfer </a:t>
            </a:r>
            <a:r>
              <a:rPr lang="tr-TR" sz="2133" dirty="0" err="1">
                <a:latin typeface="Cabin" panose="020B0604020202020204" charset="-94"/>
              </a:rPr>
              <a:t>learning</a:t>
            </a:r>
            <a:r>
              <a:rPr lang="tr-TR" sz="2133" dirty="0">
                <a:latin typeface="Cabin" panose="020B0604020202020204" charset="-94"/>
              </a:rPr>
              <a:t> denemesi.</a:t>
            </a:r>
            <a:br>
              <a:rPr lang="tr-TR" sz="2133" dirty="0">
                <a:latin typeface="Cabin" panose="020B0604020202020204" charset="-94"/>
              </a:rPr>
            </a:br>
            <a:r>
              <a:rPr lang="tr-TR" sz="2133" dirty="0">
                <a:latin typeface="Cabin" panose="020B0604020202020204" charset="-94"/>
              </a:rPr>
              <a:t>Donanım yetersizliği.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9624282-75D6-45B2-9C6E-42FE3380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292776"/>
            <a:ext cx="1685925" cy="377190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CAA44F8-D674-4F69-A144-20E97B989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2" y="2292776"/>
            <a:ext cx="1685925" cy="37719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BE8A4F72-E900-42A8-8932-8D81BF486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75" y="498218"/>
            <a:ext cx="5607794" cy="461670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9A4655D8-6194-454E-88D5-253E36671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352" y="5474211"/>
            <a:ext cx="6611416" cy="5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9A4655D8-6194-454E-88D5-253E3667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76" y="568836"/>
            <a:ext cx="10581749" cy="94505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9A678D4-0AD9-4320-A9BF-939994150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76" y="3648075"/>
            <a:ext cx="2847449" cy="172530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418C6BC-CC70-4473-8A0D-65DBCD09E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76" y="3648075"/>
            <a:ext cx="7611567" cy="2743200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1DAB94A5-DE60-40DF-96F5-5D95E6DBD62F}"/>
              </a:ext>
            </a:extLst>
          </p:cNvPr>
          <p:cNvSpPr txBox="1"/>
          <p:nvPr/>
        </p:nvSpPr>
        <p:spPr>
          <a:xfrm>
            <a:off x="1200676" y="2206585"/>
            <a:ext cx="1004253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Donanımsal olarak eksikler ile karşılaştık. </a:t>
            </a:r>
            <a:br>
              <a:rPr lang="tr-TR" sz="2133" dirty="0">
                <a:latin typeface="Cabin" panose="020B0604020202020204" charset="-94"/>
              </a:rPr>
            </a:br>
            <a:r>
              <a:rPr lang="tr-TR" sz="2133" dirty="0">
                <a:latin typeface="Cabin" panose="020B0604020202020204" charset="-94"/>
              </a:rPr>
              <a:t>Transfer Learning denememiz başarı ile sonuçlanamadı.</a:t>
            </a:r>
          </a:p>
        </p:txBody>
      </p:sp>
    </p:spTree>
    <p:extLst>
      <p:ext uri="{BB962C8B-B14F-4D97-AF65-F5344CB8AC3E}">
        <p14:creationId xmlns:p14="http://schemas.microsoft.com/office/powerpoint/2010/main" val="327412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4850"/>
          </a:xfrm>
        </p:spPr>
        <p:txBody>
          <a:bodyPr>
            <a:normAutofit/>
          </a:bodyPr>
          <a:lstStyle/>
          <a:p>
            <a:r>
              <a:rPr lang="tr-TR" b="1" dirty="0"/>
              <a:t>Yol Haritamız</a:t>
            </a:r>
            <a:endParaRPr lang="tr-TR" b="1" dirty="0">
              <a:solidFill>
                <a:srgbClr val="F8EF5B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E1C0768-EDAF-4802-8BA3-E5C00C234A4E}"/>
              </a:ext>
            </a:extLst>
          </p:cNvPr>
          <p:cNvSpPr/>
          <p:nvPr/>
        </p:nvSpPr>
        <p:spPr>
          <a:xfrm>
            <a:off x="1371600" y="1962150"/>
            <a:ext cx="1914525" cy="3629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7C8316C-777C-4CB5-BAB4-EFBDD6CBEABA}"/>
              </a:ext>
            </a:extLst>
          </p:cNvPr>
          <p:cNvSpPr/>
          <p:nvPr/>
        </p:nvSpPr>
        <p:spPr>
          <a:xfrm>
            <a:off x="6624637" y="1962150"/>
            <a:ext cx="1914525" cy="2505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3820062B-A4A9-4B32-8B91-C349E634EBF8}"/>
              </a:ext>
            </a:extLst>
          </p:cNvPr>
          <p:cNvSpPr/>
          <p:nvPr/>
        </p:nvSpPr>
        <p:spPr>
          <a:xfrm>
            <a:off x="15954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9D0239A5-7744-4FB5-88A8-E56A41FFE785}"/>
              </a:ext>
            </a:extLst>
          </p:cNvPr>
          <p:cNvSpPr/>
          <p:nvPr/>
        </p:nvSpPr>
        <p:spPr>
          <a:xfrm>
            <a:off x="15954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BC47C868-8164-40DE-BD19-69AD5DBE20B5}"/>
              </a:ext>
            </a:extLst>
          </p:cNvPr>
          <p:cNvSpPr/>
          <p:nvPr/>
        </p:nvSpPr>
        <p:spPr>
          <a:xfrm>
            <a:off x="1595437" y="4467222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B3E015C-3519-4962-A8F7-A18BE7968607}"/>
              </a:ext>
            </a:extLst>
          </p:cNvPr>
          <p:cNvSpPr/>
          <p:nvPr/>
        </p:nvSpPr>
        <p:spPr>
          <a:xfrm>
            <a:off x="1595437" y="2452656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Maskeleme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7246B21-2E63-461B-9E3D-1C09EE732650}"/>
              </a:ext>
            </a:extLst>
          </p:cNvPr>
          <p:cNvSpPr/>
          <p:nvPr/>
        </p:nvSpPr>
        <p:spPr>
          <a:xfrm>
            <a:off x="1595437" y="357660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ontür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3946A99-B6D0-4262-9822-3EB9503B6339}"/>
              </a:ext>
            </a:extLst>
          </p:cNvPr>
          <p:cNvSpPr/>
          <p:nvPr/>
        </p:nvSpPr>
        <p:spPr>
          <a:xfrm>
            <a:off x="1595437" y="470055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Bitwise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6DD7FDE5-CCEE-4BBA-A7DC-3227AA88D720}"/>
              </a:ext>
            </a:extLst>
          </p:cNvPr>
          <p:cNvSpPr/>
          <p:nvPr/>
        </p:nvSpPr>
        <p:spPr>
          <a:xfrm>
            <a:off x="68532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59110306-4B27-4556-B227-3FA04E68B322}"/>
              </a:ext>
            </a:extLst>
          </p:cNvPr>
          <p:cNvSpPr/>
          <p:nvPr/>
        </p:nvSpPr>
        <p:spPr>
          <a:xfrm>
            <a:off x="68532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AA9702C-98FC-43FC-8486-37D669938D65}"/>
              </a:ext>
            </a:extLst>
          </p:cNvPr>
          <p:cNvSpPr/>
          <p:nvPr/>
        </p:nvSpPr>
        <p:spPr>
          <a:xfrm>
            <a:off x="6848474" y="2298768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Ağırlık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8927DA5-18BC-45B1-AC7C-4C637F0CE069}"/>
              </a:ext>
            </a:extLst>
          </p:cNvPr>
          <p:cNvSpPr/>
          <p:nvPr/>
        </p:nvSpPr>
        <p:spPr>
          <a:xfrm>
            <a:off x="6848474" y="3417959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Fotoğraf</a:t>
            </a:r>
            <a:b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Merkezi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Bağlayıcı: Dirsek 17">
            <a:extLst>
              <a:ext uri="{FF2B5EF4-FFF2-40B4-BE49-F238E27FC236}">
                <a16:creationId xmlns:a16="http://schemas.microsoft.com/office/drawing/2014/main" id="{C369348E-B964-4122-BB7A-94A16F3BDE8F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 flipH="1" flipV="1">
            <a:off x="3140868" y="1150144"/>
            <a:ext cx="3629025" cy="5253037"/>
          </a:xfrm>
          <a:prstGeom prst="bentConnector5">
            <a:avLst>
              <a:gd name="adj1" fmla="val -6299"/>
              <a:gd name="adj2" fmla="val 35494"/>
              <a:gd name="adj3" fmla="val 1062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946B343C-6BCE-4F93-95D9-9C3BA527305D}"/>
              </a:ext>
            </a:extLst>
          </p:cNvPr>
          <p:cNvSpPr/>
          <p:nvPr/>
        </p:nvSpPr>
        <p:spPr>
          <a:xfrm>
            <a:off x="4419599" y="2019268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7A2E3739-FC0F-4BBC-A83D-A3118CE37BBB}"/>
              </a:ext>
            </a:extLst>
          </p:cNvPr>
          <p:cNvSpPr/>
          <p:nvPr/>
        </p:nvSpPr>
        <p:spPr>
          <a:xfrm>
            <a:off x="4419599" y="2051088"/>
            <a:ext cx="1466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Tespiti</a:t>
            </a:r>
          </a:p>
        </p:txBody>
      </p:sp>
      <p:sp>
        <p:nvSpPr>
          <p:cNvPr id="22" name="Dikdörtgen: Köşeleri Yuvarlatılmış 21">
            <a:extLst>
              <a:ext uri="{FF2B5EF4-FFF2-40B4-BE49-F238E27FC236}">
                <a16:creationId xmlns:a16="http://schemas.microsoft.com/office/drawing/2014/main" id="{333423B9-717D-48C4-81D2-D1B5FE837448}"/>
              </a:ext>
            </a:extLst>
          </p:cNvPr>
          <p:cNvSpPr/>
          <p:nvPr/>
        </p:nvSpPr>
        <p:spPr>
          <a:xfrm>
            <a:off x="8653462" y="4476776"/>
            <a:ext cx="1466850" cy="11143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97E005FB-3864-4018-9D77-95843A343FF9}"/>
              </a:ext>
            </a:extLst>
          </p:cNvPr>
          <p:cNvSpPr/>
          <p:nvPr/>
        </p:nvSpPr>
        <p:spPr>
          <a:xfrm>
            <a:off x="8653462" y="4508596"/>
            <a:ext cx="146685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Aynı Yönlü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Göğüs</a:t>
            </a:r>
            <a:b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Eğitimi</a:t>
            </a:r>
          </a:p>
        </p:txBody>
      </p:sp>
      <p:cxnSp>
        <p:nvCxnSpPr>
          <p:cNvPr id="25" name="Bağlayıcı: Dirsek 24">
            <a:extLst>
              <a:ext uri="{FF2B5EF4-FFF2-40B4-BE49-F238E27FC236}">
                <a16:creationId xmlns:a16="http://schemas.microsoft.com/office/drawing/2014/main" id="{162E4252-C268-4257-ADD5-69ED8BB29619}"/>
              </a:ext>
            </a:extLst>
          </p:cNvPr>
          <p:cNvCxnSpPr>
            <a:endCxn id="23" idx="1"/>
          </p:cNvCxnSpPr>
          <p:nvPr/>
        </p:nvCxnSpPr>
        <p:spPr>
          <a:xfrm>
            <a:off x="7581899" y="4476776"/>
            <a:ext cx="1071563" cy="557200"/>
          </a:xfrm>
          <a:prstGeom prst="bentConnector3">
            <a:avLst>
              <a:gd name="adj1" fmla="val 11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2CF48993-EDE6-4CE7-BBC2-5AE07C31BDDB}"/>
              </a:ext>
            </a:extLst>
          </p:cNvPr>
          <p:cNvCxnSpPr>
            <a:cxnSpLocks/>
          </p:cNvCxnSpPr>
          <p:nvPr/>
        </p:nvCxnSpPr>
        <p:spPr>
          <a:xfrm>
            <a:off x="4194810" y="2457387"/>
            <a:ext cx="224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Resim 33">
            <a:extLst>
              <a:ext uri="{FF2B5EF4-FFF2-40B4-BE49-F238E27FC236}">
                <a16:creationId xmlns:a16="http://schemas.microsoft.com/office/drawing/2014/main" id="{D0442DFE-A095-403C-B13C-4D2DAF74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45" y="255195"/>
            <a:ext cx="3199795" cy="13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5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BC536F03-7DB4-4799-B8B3-D4261B14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56" y="544418"/>
            <a:ext cx="5769164" cy="576916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2E6A07F-D23E-4124-B807-F2F382EF4991}"/>
              </a:ext>
            </a:extLst>
          </p:cNvPr>
          <p:cNvSpPr txBox="1"/>
          <p:nvPr/>
        </p:nvSpPr>
        <p:spPr>
          <a:xfrm>
            <a:off x="7225477" y="544418"/>
            <a:ext cx="46109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Bu görüntüyü temizlememiz gerek.</a:t>
            </a:r>
          </a:p>
        </p:txBody>
      </p:sp>
    </p:spTree>
    <p:extLst>
      <p:ext uri="{BB962C8B-B14F-4D97-AF65-F5344CB8AC3E}">
        <p14:creationId xmlns:p14="http://schemas.microsoft.com/office/powerpoint/2010/main" val="415210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315666D8-CA63-46F1-9830-8C05E5B350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9316" y="1836178"/>
            <a:ext cx="4182901" cy="4653022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5A44B8B1-3917-4EBD-BAF7-0A40D3282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952" y="374196"/>
            <a:ext cx="4182901" cy="1906087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6EE0E760-4064-4269-9453-09813992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952" y="2473257"/>
            <a:ext cx="4182901" cy="191148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06CC8ABE-BBAC-47E8-AF5C-E4AB01303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952" y="4577716"/>
            <a:ext cx="4182901" cy="1911484"/>
          </a:xfrm>
          <a:prstGeom prst="rect">
            <a:avLst/>
          </a:prstGeom>
        </p:spPr>
      </p:pic>
      <p:sp>
        <p:nvSpPr>
          <p:cNvPr id="29" name="Metin kutusu 28">
            <a:extLst>
              <a:ext uri="{FF2B5EF4-FFF2-40B4-BE49-F238E27FC236}">
                <a16:creationId xmlns:a16="http://schemas.microsoft.com/office/drawing/2014/main" id="{C13C0A53-511C-4735-BFB7-3D426CB0429C}"/>
              </a:ext>
            </a:extLst>
          </p:cNvPr>
          <p:cNvSpPr txBox="1"/>
          <p:nvPr/>
        </p:nvSpPr>
        <p:spPr>
          <a:xfrm>
            <a:off x="1119316" y="960134"/>
            <a:ext cx="100425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 err="1">
                <a:latin typeface="Cabin" panose="020B0604020202020204" charset="-94"/>
              </a:rPr>
              <a:t>Hsv</a:t>
            </a:r>
            <a:r>
              <a:rPr lang="tr-TR" sz="2133" dirty="0">
                <a:latin typeface="Cabin" panose="020B0604020202020204" charset="-94"/>
              </a:rPr>
              <a:t> değerleri ile maskeleme yapma</a:t>
            </a:r>
          </a:p>
        </p:txBody>
      </p:sp>
      <p:sp>
        <p:nvSpPr>
          <p:cNvPr id="38" name="Başlık 1">
            <a:extLst>
              <a:ext uri="{FF2B5EF4-FFF2-40B4-BE49-F238E27FC236}">
                <a16:creationId xmlns:a16="http://schemas.microsoft.com/office/drawing/2014/main" id="{DC3B8FBC-424A-43B3-BEE9-5618FA9E26A1}"/>
              </a:ext>
            </a:extLst>
          </p:cNvPr>
          <p:cNvSpPr txBox="1">
            <a:spLocks/>
          </p:cNvSpPr>
          <p:nvPr/>
        </p:nvSpPr>
        <p:spPr>
          <a:xfrm>
            <a:off x="1119316" y="368800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Maskeleme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39" name="Resim 38">
            <a:extLst>
              <a:ext uri="{FF2B5EF4-FFF2-40B4-BE49-F238E27FC236}">
                <a16:creationId xmlns:a16="http://schemas.microsoft.com/office/drawing/2014/main" id="{F1D676ED-71FE-4434-8649-34A8D28520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020" t="31992" r="2183" b="2472"/>
          <a:stretch/>
        </p:blipFill>
        <p:spPr>
          <a:xfrm>
            <a:off x="5661709" y="386488"/>
            <a:ext cx="1153061" cy="8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4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etin kutusu 28">
            <a:extLst>
              <a:ext uri="{FF2B5EF4-FFF2-40B4-BE49-F238E27FC236}">
                <a16:creationId xmlns:a16="http://schemas.microsoft.com/office/drawing/2014/main" id="{C13C0A53-511C-4735-BFB7-3D426CB0429C}"/>
              </a:ext>
            </a:extLst>
          </p:cNvPr>
          <p:cNvSpPr txBox="1"/>
          <p:nvPr/>
        </p:nvSpPr>
        <p:spPr>
          <a:xfrm>
            <a:off x="1119316" y="960134"/>
            <a:ext cx="1004253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33" dirty="0">
                <a:latin typeface="Cabin" panose="020B0604020202020204" charset="-94"/>
              </a:rPr>
              <a:t>Fotoğrafın en büyük </a:t>
            </a:r>
            <a:r>
              <a:rPr lang="tr-TR" sz="2133" dirty="0" err="1">
                <a:latin typeface="Cabin" panose="020B0604020202020204" charset="-94"/>
              </a:rPr>
              <a:t>kontür</a:t>
            </a:r>
            <a:r>
              <a:rPr lang="tr-TR" sz="2133" dirty="0">
                <a:latin typeface="Cabin" panose="020B0604020202020204" charset="-94"/>
              </a:rPr>
              <a:t> üzerinden bir </a:t>
            </a:r>
            <a:r>
              <a:rPr lang="tr-TR" sz="2133" dirty="0" err="1">
                <a:latin typeface="Cabin" panose="020B0604020202020204" charset="-94"/>
              </a:rPr>
              <a:t>line</a:t>
            </a:r>
            <a:r>
              <a:rPr lang="tr-TR" sz="2133" dirty="0">
                <a:latin typeface="Cabin" panose="020B0604020202020204" charset="-94"/>
              </a:rPr>
              <a:t> çekildi.</a:t>
            </a:r>
            <a:br>
              <a:rPr lang="tr-TR" sz="2133" dirty="0">
                <a:latin typeface="Cabin" panose="020B0604020202020204" charset="-94"/>
              </a:rPr>
            </a:br>
            <a:r>
              <a:rPr lang="tr-TR" sz="2133" dirty="0">
                <a:latin typeface="Cabin" panose="020B0604020202020204" charset="-94"/>
              </a:rPr>
              <a:t>Dışbükey seçimi</a:t>
            </a:r>
          </a:p>
        </p:txBody>
      </p:sp>
      <p:sp>
        <p:nvSpPr>
          <p:cNvPr id="38" name="Başlık 1">
            <a:extLst>
              <a:ext uri="{FF2B5EF4-FFF2-40B4-BE49-F238E27FC236}">
                <a16:creationId xmlns:a16="http://schemas.microsoft.com/office/drawing/2014/main" id="{DC3B8FBC-424A-43B3-BEE9-5618FA9E26A1}"/>
              </a:ext>
            </a:extLst>
          </p:cNvPr>
          <p:cNvSpPr txBox="1">
            <a:spLocks/>
          </p:cNvSpPr>
          <p:nvPr/>
        </p:nvSpPr>
        <p:spPr>
          <a:xfrm>
            <a:off x="1119316" y="368800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Maskeleme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D1AFCA2-D423-4F46-B98B-56DC0183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69" y="2119132"/>
            <a:ext cx="3962400" cy="39624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C536F03-7DB4-4799-B8B3-D4261B147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16" y="2119132"/>
            <a:ext cx="3962400" cy="396240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97DC0A03-E0DF-4E06-B9DB-17266BE64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0" y="403090"/>
            <a:ext cx="3367057" cy="1158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61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2">
            <a:extLst>
              <a:ext uri="{FF2B5EF4-FFF2-40B4-BE49-F238E27FC236}">
                <a16:creationId xmlns:a16="http://schemas.microsoft.com/office/drawing/2014/main" id="{7425ACEF-4BEE-3C56-D5F9-8314AC7B6653}"/>
              </a:ext>
            </a:extLst>
          </p:cNvPr>
          <p:cNvSpPr txBox="1">
            <a:spLocks/>
          </p:cNvSpPr>
          <p:nvPr/>
        </p:nvSpPr>
        <p:spPr>
          <a:xfrm>
            <a:off x="5640051" y="978528"/>
            <a:ext cx="1378739" cy="5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2800" dirty="0"/>
              <a:t>OR</a:t>
            </a:r>
          </a:p>
        </p:txBody>
      </p:sp>
      <p:sp>
        <p:nvSpPr>
          <p:cNvPr id="15" name="Başlık 2">
            <a:extLst>
              <a:ext uri="{FF2B5EF4-FFF2-40B4-BE49-F238E27FC236}">
                <a16:creationId xmlns:a16="http://schemas.microsoft.com/office/drawing/2014/main" id="{228CE961-288B-FDBD-A2AD-ABDE1766A529}"/>
              </a:ext>
            </a:extLst>
          </p:cNvPr>
          <p:cNvSpPr txBox="1">
            <a:spLocks/>
          </p:cNvSpPr>
          <p:nvPr/>
        </p:nvSpPr>
        <p:spPr>
          <a:xfrm>
            <a:off x="5640050" y="1492405"/>
            <a:ext cx="1378739" cy="5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2800" dirty="0"/>
              <a:t>AND</a:t>
            </a:r>
          </a:p>
        </p:txBody>
      </p:sp>
      <p:sp>
        <p:nvSpPr>
          <p:cNvPr id="2" name="Başlık 2">
            <a:extLst>
              <a:ext uri="{FF2B5EF4-FFF2-40B4-BE49-F238E27FC236}">
                <a16:creationId xmlns:a16="http://schemas.microsoft.com/office/drawing/2014/main" id="{75870566-E08A-6EED-8285-4EDEE7B8E084}"/>
              </a:ext>
            </a:extLst>
          </p:cNvPr>
          <p:cNvSpPr txBox="1">
            <a:spLocks/>
          </p:cNvSpPr>
          <p:nvPr/>
        </p:nvSpPr>
        <p:spPr>
          <a:xfrm>
            <a:off x="5656999" y="1980440"/>
            <a:ext cx="1378739" cy="5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2800" dirty="0"/>
              <a:t>XOR</a:t>
            </a:r>
          </a:p>
        </p:txBody>
      </p:sp>
      <p:sp>
        <p:nvSpPr>
          <p:cNvPr id="5" name="Başlık 2">
            <a:extLst>
              <a:ext uri="{FF2B5EF4-FFF2-40B4-BE49-F238E27FC236}">
                <a16:creationId xmlns:a16="http://schemas.microsoft.com/office/drawing/2014/main" id="{672A664B-5728-FE10-67C8-2BCB1EE63E7F}"/>
              </a:ext>
            </a:extLst>
          </p:cNvPr>
          <p:cNvSpPr txBox="1">
            <a:spLocks/>
          </p:cNvSpPr>
          <p:nvPr/>
        </p:nvSpPr>
        <p:spPr>
          <a:xfrm>
            <a:off x="5656998" y="2494317"/>
            <a:ext cx="1378739" cy="5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tr-TR" sz="2800" dirty="0"/>
              <a:t>NOT</a:t>
            </a:r>
          </a:p>
        </p:txBody>
      </p:sp>
      <p:pic>
        <p:nvPicPr>
          <p:cNvPr id="9" name="Resim 8" descr="ekran görüntüsü, ay, daire içeren bir resim&#10;&#10;Açıklama otomatik olarak oluşturuldu">
            <a:extLst>
              <a:ext uri="{FF2B5EF4-FFF2-40B4-BE49-F238E27FC236}">
                <a16:creationId xmlns:a16="http://schemas.microsoft.com/office/drawing/2014/main" id="{1F5DAC8F-23FA-0B57-62DB-15B210A1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93" y="942266"/>
            <a:ext cx="1644304" cy="207634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C177140-A4DF-3469-D9BE-0411F1C8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97" y="902216"/>
            <a:ext cx="1644304" cy="104037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A8F843D-2C16-06AA-7092-76F21A505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09" y="900357"/>
            <a:ext cx="1644304" cy="1042237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18D2126B-30F5-BD35-9867-7BA5FA310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245" y="2005686"/>
            <a:ext cx="1644304" cy="1040378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073EF134-0759-F53C-A9D9-8A3D42FE6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909" y="1983941"/>
            <a:ext cx="1644304" cy="1045453"/>
          </a:xfrm>
          <a:prstGeom prst="rect">
            <a:avLst/>
          </a:prstGeom>
        </p:spPr>
      </p:pic>
      <p:pic>
        <p:nvPicPr>
          <p:cNvPr id="14" name="Resim 13" descr="ekran görüntüsü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6D41D0D9-B212-467B-81CA-9DC5F6584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97" y="5029876"/>
            <a:ext cx="1421687" cy="15613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up 15">
            <a:extLst>
              <a:ext uri="{FF2B5EF4-FFF2-40B4-BE49-F238E27FC236}">
                <a16:creationId xmlns:a16="http://schemas.microsoft.com/office/drawing/2014/main" id="{2AEF2999-129A-4250-8AA9-A36E07060139}"/>
              </a:ext>
            </a:extLst>
          </p:cNvPr>
          <p:cNvGrpSpPr/>
          <p:nvPr/>
        </p:nvGrpSpPr>
        <p:grpSpPr>
          <a:xfrm>
            <a:off x="6912297" y="3237812"/>
            <a:ext cx="2894051" cy="1685862"/>
            <a:chOff x="380219" y="2254322"/>
            <a:chExt cx="4020101" cy="2196446"/>
          </a:xfrm>
        </p:grpSpPr>
        <p:pic>
          <p:nvPicPr>
            <p:cNvPr id="18" name="Resim 17" descr="ekran görüntüsü, renklilik, diyagram, dikdörtgen içeren bir resim&#10;&#10;Açıklama otomatik olarak oluşturuldu">
              <a:extLst>
                <a:ext uri="{FF2B5EF4-FFF2-40B4-BE49-F238E27FC236}">
                  <a16:creationId xmlns:a16="http://schemas.microsoft.com/office/drawing/2014/main" id="{0B33D575-DDCC-47FF-9E8B-09366B8C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19" y="2254322"/>
              <a:ext cx="4020101" cy="21964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316051-2447-4B16-A676-D680FBB4185C}"/>
                </a:ext>
              </a:extLst>
            </p:cNvPr>
            <p:cNvSpPr/>
            <p:nvPr/>
          </p:nvSpPr>
          <p:spPr>
            <a:xfrm>
              <a:off x="912772" y="2986171"/>
              <a:ext cx="142495" cy="15291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2D7D68-428B-4FC4-B069-15E2BA41DE7B}"/>
                </a:ext>
              </a:extLst>
            </p:cNvPr>
            <p:cNvSpPr/>
            <p:nvPr/>
          </p:nvSpPr>
          <p:spPr>
            <a:xfrm>
              <a:off x="1338549" y="3338070"/>
              <a:ext cx="142495" cy="15291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5516F3-9A8E-4EB5-8136-C52AC7AEFC63}"/>
                </a:ext>
              </a:extLst>
            </p:cNvPr>
            <p:cNvSpPr/>
            <p:nvPr/>
          </p:nvSpPr>
          <p:spPr>
            <a:xfrm>
              <a:off x="2926701" y="2986171"/>
              <a:ext cx="142495" cy="15291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1506E2-475E-4B69-BCCA-2B2B7D054F1B}"/>
                </a:ext>
              </a:extLst>
            </p:cNvPr>
            <p:cNvSpPr/>
            <p:nvPr/>
          </p:nvSpPr>
          <p:spPr>
            <a:xfrm>
              <a:off x="3352478" y="3338070"/>
              <a:ext cx="142495" cy="15291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sz="2400"/>
            </a:p>
          </p:txBody>
        </p:sp>
      </p:grpSp>
      <p:pic>
        <p:nvPicPr>
          <p:cNvPr id="25" name="Resim 24" descr="ekran görüntüsü, metin, grafik, daire içeren bir resim&#10;&#10;Açıklama otomatik olarak oluşturuldu">
            <a:extLst>
              <a:ext uri="{FF2B5EF4-FFF2-40B4-BE49-F238E27FC236}">
                <a16:creationId xmlns:a16="http://schemas.microsoft.com/office/drawing/2014/main" id="{311DC9A5-17B5-4151-B4F4-766E6BBBE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83" y="5029877"/>
            <a:ext cx="1438465" cy="1561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Başlık 1">
            <a:extLst>
              <a:ext uri="{FF2B5EF4-FFF2-40B4-BE49-F238E27FC236}">
                <a16:creationId xmlns:a16="http://schemas.microsoft.com/office/drawing/2014/main" id="{D383D3A7-4D10-4E79-891A-1313F9984E77}"/>
              </a:ext>
            </a:extLst>
          </p:cNvPr>
          <p:cNvSpPr txBox="1">
            <a:spLocks/>
          </p:cNvSpPr>
          <p:nvPr/>
        </p:nvSpPr>
        <p:spPr>
          <a:xfrm>
            <a:off x="1081482" y="266774"/>
            <a:ext cx="9601200" cy="666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Bitwise</a:t>
            </a:r>
            <a:endParaRPr lang="tr-TR" b="1" dirty="0">
              <a:solidFill>
                <a:srgbClr val="F8EF5B"/>
              </a:solidFill>
            </a:endParaRPr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C6778D47-484E-4C21-8A4C-4E77FDB22B0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1209811" y="959113"/>
            <a:ext cx="2603940" cy="2076347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3C64D65D-B948-41F8-BD34-D13E34067D6A}"/>
              </a:ext>
            </a:extLst>
          </p:cNvPr>
          <p:cNvPicPr/>
          <p:nvPr/>
        </p:nvPicPr>
        <p:blipFill rotWithShape="1">
          <a:blip r:embed="rId12"/>
          <a:srcRect l="40794" r="10888"/>
          <a:stretch/>
        </p:blipFill>
        <p:spPr>
          <a:xfrm>
            <a:off x="1209811" y="3103600"/>
            <a:ext cx="5137074" cy="33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AFA79-863E-06BC-7E17-EE25B17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4850"/>
          </a:xfrm>
        </p:spPr>
        <p:txBody>
          <a:bodyPr>
            <a:normAutofit/>
          </a:bodyPr>
          <a:lstStyle/>
          <a:p>
            <a:r>
              <a:rPr lang="tr-TR" b="1" dirty="0"/>
              <a:t>Yol Haritamız</a:t>
            </a:r>
            <a:endParaRPr lang="tr-TR" b="1" dirty="0">
              <a:solidFill>
                <a:srgbClr val="F8EF5B"/>
              </a:solidFill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E1C0768-EDAF-4802-8BA3-E5C00C234A4E}"/>
              </a:ext>
            </a:extLst>
          </p:cNvPr>
          <p:cNvSpPr/>
          <p:nvPr/>
        </p:nvSpPr>
        <p:spPr>
          <a:xfrm>
            <a:off x="1371600" y="1962150"/>
            <a:ext cx="1914525" cy="36290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3820062B-A4A9-4B32-8B91-C349E634EBF8}"/>
              </a:ext>
            </a:extLst>
          </p:cNvPr>
          <p:cNvSpPr/>
          <p:nvPr/>
        </p:nvSpPr>
        <p:spPr>
          <a:xfrm>
            <a:off x="1595437" y="2219324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9D0239A5-7744-4FB5-88A8-E56A41FFE785}"/>
              </a:ext>
            </a:extLst>
          </p:cNvPr>
          <p:cNvSpPr/>
          <p:nvPr/>
        </p:nvSpPr>
        <p:spPr>
          <a:xfrm>
            <a:off x="1595437" y="3343273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BC47C868-8164-40DE-BD19-69AD5DBE20B5}"/>
              </a:ext>
            </a:extLst>
          </p:cNvPr>
          <p:cNvSpPr/>
          <p:nvPr/>
        </p:nvSpPr>
        <p:spPr>
          <a:xfrm>
            <a:off x="1595437" y="4467222"/>
            <a:ext cx="1466850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4B3E015C-3519-4962-A8F7-A18BE7968607}"/>
              </a:ext>
            </a:extLst>
          </p:cNvPr>
          <p:cNvSpPr/>
          <p:nvPr/>
        </p:nvSpPr>
        <p:spPr>
          <a:xfrm>
            <a:off x="1595437" y="2452656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Maskeleme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7246B21-2E63-461B-9E3D-1C09EE732650}"/>
              </a:ext>
            </a:extLst>
          </p:cNvPr>
          <p:cNvSpPr/>
          <p:nvPr/>
        </p:nvSpPr>
        <p:spPr>
          <a:xfrm>
            <a:off x="1595437" y="357660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ontür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3946A99-B6D0-4262-9822-3EB9503B6339}"/>
              </a:ext>
            </a:extLst>
          </p:cNvPr>
          <p:cNvSpPr/>
          <p:nvPr/>
        </p:nvSpPr>
        <p:spPr>
          <a:xfrm>
            <a:off x="1595437" y="4700554"/>
            <a:ext cx="14668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Bitwise</a:t>
            </a:r>
            <a:endParaRPr lang="tr-T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45714CF8-B6E2-4A13-AAAC-7D9C18E9D88A}"/>
              </a:ext>
            </a:extLst>
          </p:cNvPr>
          <p:cNvPicPr/>
          <p:nvPr/>
        </p:nvPicPr>
        <p:blipFill rotWithShape="1">
          <a:blip r:embed="rId2"/>
          <a:srcRect l="11148" r="9785"/>
          <a:stretch/>
        </p:blipFill>
        <p:spPr>
          <a:xfrm>
            <a:off x="3842794" y="1962151"/>
            <a:ext cx="7801337" cy="36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54944"/>
      </p:ext>
    </p:extLst>
  </p:cSld>
  <p:clrMapOvr>
    <a:masterClrMapping/>
  </p:clrMapOvr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TM10001105[[fn=Kırpma]]</Template>
  <TotalTime>204</TotalTime>
  <Words>179</Words>
  <Application>Microsoft Office PowerPoint</Application>
  <PresentationFormat>Geniş ekran</PresentationFormat>
  <Paragraphs>51</Paragraphs>
  <Slides>16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Arial</vt:lpstr>
      <vt:lpstr>Cabin</vt:lpstr>
      <vt:lpstr>Calibri</vt:lpstr>
      <vt:lpstr>Epilogue</vt:lpstr>
      <vt:lpstr>Franklin Gothic Book</vt:lpstr>
      <vt:lpstr>Kırpma</vt:lpstr>
      <vt:lpstr>Meme Kanseri Tespiti</vt:lpstr>
      <vt:lpstr>Transfer Learning</vt:lpstr>
      <vt:lpstr>PowerPoint Sunusu</vt:lpstr>
      <vt:lpstr>Yol Haritamız</vt:lpstr>
      <vt:lpstr>PowerPoint Sunusu</vt:lpstr>
      <vt:lpstr>PowerPoint Sunusu</vt:lpstr>
      <vt:lpstr>PowerPoint Sunusu</vt:lpstr>
      <vt:lpstr>PowerPoint Sunusu</vt:lpstr>
      <vt:lpstr>Yol Haritamız</vt:lpstr>
      <vt:lpstr>Yol Haritamız</vt:lpstr>
      <vt:lpstr>PowerPoint Sunusu</vt:lpstr>
      <vt:lpstr>Yol Haritamız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Resim ve matris arasındaki ilişki</dc:title>
  <dc:creator>Serhat AKTAS</dc:creator>
  <cp:lastModifiedBy>Serhat AKTAS</cp:lastModifiedBy>
  <cp:revision>29</cp:revision>
  <dcterms:created xsi:type="dcterms:W3CDTF">2024-06-10T22:37:22Z</dcterms:created>
  <dcterms:modified xsi:type="dcterms:W3CDTF">2024-06-11T02:01:44Z</dcterms:modified>
</cp:coreProperties>
</file>